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8889BA4-22DC-48EE-910E-E0418CA5F2AE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EE7087-8EF6-41A0-8875-D892E9125F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 and interpret </a:t>
            </a:r>
            <a:br>
              <a:rPr lang="en-US" dirty="0"/>
            </a:br>
            <a:r>
              <a:rPr lang="en-US" dirty="0"/>
              <a:t>patterns of inheritance in sexually </a:t>
            </a:r>
            <a:br>
              <a:rPr lang="en-US" dirty="0"/>
            </a:br>
            <a:r>
              <a:rPr lang="en-US" dirty="0"/>
              <a:t>reproducing organisms.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4.2 a</a:t>
            </a:r>
            <a:endParaRPr lang="en-US" sz="5400" dirty="0"/>
          </a:p>
        </p:txBody>
      </p:sp>
      <p:pic>
        <p:nvPicPr>
          <p:cNvPr id="1026" name="Picture 2" descr="http://i.ytimg.com/vi/Mehz7tCxjSE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810000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534834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Are different characteristics inherited together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, are purple flowers and tall </a:t>
            </a:r>
            <a:r>
              <a:rPr lang="en-US" dirty="0" smtClean="0"/>
              <a:t>stems </a:t>
            </a:r>
            <a:r>
              <a:rPr lang="en-US" dirty="0"/>
              <a:t>always inherited </a:t>
            </a:r>
            <a:r>
              <a:rPr lang="en-US" dirty="0" smtClean="0"/>
              <a:t>together? </a:t>
            </a:r>
            <a:endParaRPr lang="en-US" dirty="0"/>
          </a:p>
        </p:txBody>
      </p:sp>
      <p:pic>
        <p:nvPicPr>
          <p:cNvPr id="7170" name="Picture 2" descr="http://t0.gstatic.com/images?q=tbn:ANd9GcQ4T440BZd1qWN5Lk9MvBCZnjBdLH6D1vYKPqWAUeA4fVdy11gJUg:www.plant-world-seeds.com/images/seed_images/SWEET_PEA_OXFORD_BLUE/size3_500x500/SWEET%2520PEA%2520OXFORD%2520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00326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ws.collin.edu/biopage/faculty/mcculloch/1406/outlines/chapter%2013/13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534834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Law of Independent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95400"/>
            <a:ext cx="6777317" cy="4537229"/>
          </a:xfrm>
        </p:spPr>
        <p:txBody>
          <a:bodyPr>
            <a:normAutofit/>
          </a:bodyPr>
          <a:lstStyle/>
          <a:p>
            <a:r>
              <a:rPr lang="en-US" dirty="0" smtClean="0"/>
              <a:t>factors </a:t>
            </a:r>
            <a:r>
              <a:rPr lang="en-US" dirty="0"/>
              <a:t>controlling different </a:t>
            </a:r>
            <a:r>
              <a:rPr lang="en-US" dirty="0" smtClean="0"/>
              <a:t>characteristics </a:t>
            </a:r>
            <a:r>
              <a:rPr lang="en-US" dirty="0"/>
              <a:t>are inherited independently of each other. </a:t>
            </a:r>
          </a:p>
          <a:p>
            <a:endParaRPr lang="en-US" dirty="0"/>
          </a:p>
        </p:txBody>
      </p:sp>
      <p:pic>
        <p:nvPicPr>
          <p:cNvPr id="9218" name="Picture 2" descr="http://cdn2-b.examiner.com/sites/default/files/styles/image_content_width/hash/22/43/peas_3.jpg?itok=2WKw3Rx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45" y="2743200"/>
            <a:ext cx="5105400" cy="33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91"/>
            <a:ext cx="7024744" cy="1143000"/>
          </a:xfrm>
        </p:spPr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3680908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</a:t>
            </a:r>
            <a:r>
              <a:rPr lang="en-US" dirty="0"/>
              <a:t>a parent has one dominant and one recessive factor for a trait, then half the </a:t>
            </a:r>
            <a:r>
              <a:rPr lang="en-US" dirty="0" smtClean="0"/>
              <a:t>time </a:t>
            </a:r>
            <a:r>
              <a:rPr lang="en-US" dirty="0"/>
              <a:t>the dominant factor will be passed on, and half the time the recessive factor will be </a:t>
            </a:r>
            <a:r>
              <a:rPr lang="en-US" dirty="0" smtClean="0"/>
              <a:t>passed </a:t>
            </a:r>
            <a:r>
              <a:rPr lang="en-US" dirty="0"/>
              <a:t>on. </a:t>
            </a:r>
            <a:endParaRPr lang="en-US" dirty="0" smtClean="0"/>
          </a:p>
          <a:p>
            <a:r>
              <a:rPr lang="en-US" dirty="0" smtClean="0"/>
              <a:t>Mendel observed 3:1 dominant: recessive in his F2 generation</a:t>
            </a:r>
            <a:endParaRPr lang="en-US" dirty="0"/>
          </a:p>
        </p:txBody>
      </p:sp>
      <p:pic>
        <p:nvPicPr>
          <p:cNvPr id="10242" name="Picture 2" descr="http://www.4dfoot.com/wp-content/uploads/2013/01/coin_toss_11_display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3527"/>
            <a:ext cx="38917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458634" cy="5725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Linked Genes on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Linked Genes- genes </a:t>
            </a:r>
            <a:r>
              <a:rPr lang="en-US" dirty="0"/>
              <a:t>that are close together on a chromosome, and are packaged into the gametes </a:t>
            </a:r>
            <a:r>
              <a:rPr lang="en-US" dirty="0" smtClean="0"/>
              <a:t>together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tend </a:t>
            </a:r>
            <a:r>
              <a:rPr lang="en-US" dirty="0"/>
              <a:t>to </a:t>
            </a:r>
            <a:r>
              <a:rPr lang="en-US" dirty="0" smtClean="0"/>
              <a:t>be </a:t>
            </a:r>
            <a:r>
              <a:rPr lang="en-US" dirty="0"/>
              <a:t>inherited together because they are located on the same chromosome. </a:t>
            </a:r>
          </a:p>
        </p:txBody>
      </p:sp>
      <p:pic>
        <p:nvPicPr>
          <p:cNvPr id="11266" name="Picture 2" descr="http://209.68.138.57/lc/archive/biology/PublishingImages/c11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Punnett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chart that allows you to easily determine the expected percentage of </a:t>
            </a:r>
            <a:r>
              <a:rPr lang="en-US" dirty="0" smtClean="0"/>
              <a:t>different </a:t>
            </a:r>
            <a:r>
              <a:rPr lang="en-US" dirty="0"/>
              <a:t>genotypes in the offspring of two parents. </a:t>
            </a:r>
            <a:endParaRPr lang="en-US" dirty="0" smtClean="0"/>
          </a:p>
          <a:p>
            <a:r>
              <a:rPr lang="en-US" dirty="0" smtClean="0"/>
              <a:t>Heterozygous </a:t>
            </a:r>
            <a:r>
              <a:rPr lang="en-US" dirty="0"/>
              <a:t>means that there is one dominant </a:t>
            </a:r>
            <a:r>
              <a:rPr lang="en-US" dirty="0" smtClean="0"/>
              <a:t>allele </a:t>
            </a:r>
            <a:r>
              <a:rPr lang="en-US" dirty="0"/>
              <a:t>and one recessive allele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Homozygous </a:t>
            </a:r>
            <a:r>
              <a:rPr lang="en-US" dirty="0"/>
              <a:t>means that the alleles are the same; either both are </a:t>
            </a:r>
            <a:r>
              <a:rPr lang="en-US" dirty="0" smtClean="0"/>
              <a:t>dominant </a:t>
            </a:r>
            <a:r>
              <a:rPr lang="en-US" dirty="0"/>
              <a:t>or both are recessive.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/>
              <a:t>dominant allele shows up ¾ of the time.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recessive allele </a:t>
            </a:r>
            <a:r>
              <a:rPr lang="en-US" dirty="0" smtClean="0"/>
              <a:t>shows </a:t>
            </a:r>
            <a:r>
              <a:rPr lang="en-US" dirty="0"/>
              <a:t>up ¼ of the time.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gametes produced by the male parent are at the top of </a:t>
            </a:r>
            <a:r>
              <a:rPr lang="en-US" dirty="0" smtClean="0"/>
              <a:t>the </a:t>
            </a:r>
            <a:r>
              <a:rPr lang="en-US" dirty="0"/>
              <a:t>chart, and the gametes produced by the female parent are along the side.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different </a:t>
            </a:r>
            <a:r>
              <a:rPr lang="en-US" dirty="0" smtClean="0"/>
              <a:t>possible </a:t>
            </a:r>
            <a:r>
              <a:rPr lang="en-US" dirty="0"/>
              <a:t>combinations of alleles in their offspring are determined by filling in the </a:t>
            </a:r>
            <a:r>
              <a:rPr lang="en-US" dirty="0" smtClean="0"/>
              <a:t>Punnett </a:t>
            </a:r>
            <a:r>
              <a:rPr lang="en-US" dirty="0"/>
              <a:t>square with the correct letters (alleles). </a:t>
            </a:r>
          </a:p>
        </p:txBody>
      </p:sp>
    </p:spTree>
    <p:extLst>
      <p:ext uri="{BB962C8B-B14F-4D97-AF65-F5344CB8AC3E}">
        <p14:creationId xmlns:p14="http://schemas.microsoft.com/office/powerpoint/2010/main" val="6128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upload.wikimedia.org/wikipedia/commons/1/17/Punnett_square_mendel_flower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upload.wikimedia.org/wikipedia/commons/1/17/Punnett_square_mendel_flower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738"/>
            <a:ext cx="589597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91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Genotypes and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r>
              <a:rPr lang="en-US" dirty="0" smtClean="0"/>
              <a:t>Genotype- genes </a:t>
            </a:r>
            <a:r>
              <a:rPr lang="en-US" dirty="0"/>
              <a:t>that </a:t>
            </a:r>
            <a:r>
              <a:rPr lang="en-US" dirty="0" smtClean="0"/>
              <a:t>are inherited </a:t>
            </a:r>
            <a:r>
              <a:rPr lang="en-US" dirty="0"/>
              <a:t>from </a:t>
            </a:r>
            <a:r>
              <a:rPr lang="en-US" dirty="0" smtClean="0"/>
              <a:t>parents </a:t>
            </a:r>
          </a:p>
          <a:p>
            <a:pPr lvl="1"/>
            <a:r>
              <a:rPr lang="en-US" dirty="0" smtClean="0"/>
              <a:t>represented </a:t>
            </a:r>
            <a:r>
              <a:rPr lang="en-US" dirty="0"/>
              <a:t>by </a:t>
            </a:r>
            <a:r>
              <a:rPr lang="en-US" dirty="0" smtClean="0"/>
              <a:t>letters, </a:t>
            </a:r>
            <a:r>
              <a:rPr lang="en-US" dirty="0"/>
              <a:t>one letter for each </a:t>
            </a:r>
            <a:r>
              <a:rPr lang="en-US" dirty="0" smtClean="0"/>
              <a:t>gene</a:t>
            </a:r>
          </a:p>
          <a:p>
            <a:r>
              <a:rPr lang="en-US" dirty="0" smtClean="0"/>
              <a:t> Phenotype-physical </a:t>
            </a:r>
            <a:r>
              <a:rPr lang="en-US" dirty="0"/>
              <a:t>expression of </a:t>
            </a:r>
            <a:r>
              <a:rPr lang="en-US" dirty="0" smtClean="0"/>
              <a:t>the genotype </a:t>
            </a:r>
            <a:endParaRPr lang="en-US" dirty="0"/>
          </a:p>
          <a:p>
            <a:r>
              <a:rPr lang="en-US" dirty="0" smtClean="0"/>
              <a:t>Example: a </a:t>
            </a:r>
            <a:r>
              <a:rPr lang="en-US" dirty="0"/>
              <a:t>phenotype would be eye color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24744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Prediction Offspring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</a:t>
            </a:r>
            <a:r>
              <a:rPr lang="en-US" dirty="0"/>
              <a:t>can predict the percentages of phenotypes in the offspring of this cross from their </a:t>
            </a:r>
            <a:r>
              <a:rPr lang="en-US" dirty="0" smtClean="0"/>
              <a:t>genotypes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B </a:t>
            </a:r>
            <a:r>
              <a:rPr lang="en-US" dirty="0"/>
              <a:t>is </a:t>
            </a:r>
            <a:r>
              <a:rPr lang="en-US" dirty="0" smtClean="0"/>
              <a:t>dominant so BB </a:t>
            </a:r>
            <a:r>
              <a:rPr lang="en-US" dirty="0"/>
              <a:t>or </a:t>
            </a:r>
            <a:r>
              <a:rPr lang="en-US" dirty="0" smtClean="0"/>
              <a:t>Bb genotype </a:t>
            </a:r>
            <a:r>
              <a:rPr lang="en-US" dirty="0"/>
              <a:t>will have the </a:t>
            </a:r>
            <a:r>
              <a:rPr lang="en-US" dirty="0" smtClean="0"/>
              <a:t>purple-flower </a:t>
            </a:r>
            <a:r>
              <a:rPr lang="en-US" dirty="0"/>
              <a:t>phenotype. </a:t>
            </a:r>
            <a:endParaRPr lang="en-US" dirty="0" smtClean="0"/>
          </a:p>
          <a:p>
            <a:pPr lvl="1"/>
            <a:r>
              <a:rPr lang="en-US" dirty="0" smtClean="0"/>
              <a:t>bb </a:t>
            </a:r>
            <a:r>
              <a:rPr lang="en-US" dirty="0"/>
              <a:t>genotype will have the white-flower </a:t>
            </a:r>
            <a:r>
              <a:rPr lang="en-US" dirty="0" smtClean="0"/>
              <a:t>phenotype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three </a:t>
            </a:r>
            <a:r>
              <a:rPr lang="en-US" dirty="0"/>
              <a:t>out of four (75 percent</a:t>
            </a:r>
            <a:r>
              <a:rPr lang="en-US" dirty="0" smtClean="0"/>
              <a:t>) </a:t>
            </a:r>
            <a:r>
              <a:rPr lang="en-US" dirty="0"/>
              <a:t>have purple flowers and one out of four (25 percent</a:t>
            </a:r>
            <a:r>
              <a:rPr lang="en-US" dirty="0" smtClean="0"/>
              <a:t>) have </a:t>
            </a:r>
            <a:r>
              <a:rPr lang="en-US" dirty="0"/>
              <a:t>white flowers. </a:t>
            </a:r>
          </a:p>
          <a:p>
            <a:r>
              <a:rPr lang="en-US" dirty="0"/>
              <a:t>These are the same percentages that Mendel got in his first experiment.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missing Genotypes?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694251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236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White flowered plant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200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Purple Flowered Plant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82" y="1092200"/>
            <a:ext cx="63246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656" y="-76200"/>
            <a:ext cx="7024744" cy="990600"/>
          </a:xfrm>
        </p:spPr>
        <p:txBody>
          <a:bodyPr/>
          <a:lstStyle/>
          <a:p>
            <a:r>
              <a:rPr lang="en-US" dirty="0" smtClean="0"/>
              <a:t>Heredity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404237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passing of characteristics </a:t>
            </a:r>
            <a:r>
              <a:rPr lang="en-US" dirty="0" smtClean="0"/>
              <a:t>from </a:t>
            </a:r>
            <a:r>
              <a:rPr lang="en-US" dirty="0"/>
              <a:t>parent to offspring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05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“Father of Genetics”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524000"/>
            <a:ext cx="3276599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late </a:t>
            </a:r>
            <a:r>
              <a:rPr lang="en-US" dirty="0"/>
              <a:t>19th </a:t>
            </a:r>
            <a:r>
              <a:rPr lang="en-US" dirty="0" smtClean="0"/>
              <a:t>century</a:t>
            </a:r>
          </a:p>
          <a:p>
            <a:r>
              <a:rPr lang="en-US" dirty="0" smtClean="0"/>
              <a:t>experiments </a:t>
            </a:r>
            <a:r>
              <a:rPr lang="en-US" dirty="0"/>
              <a:t>with garden </a:t>
            </a:r>
            <a:r>
              <a:rPr lang="en-US" dirty="0" smtClean="0"/>
              <a:t>peas</a:t>
            </a:r>
          </a:p>
          <a:p>
            <a:r>
              <a:rPr lang="en-US" dirty="0" smtClean="0"/>
              <a:t>Austrian </a:t>
            </a:r>
            <a:r>
              <a:rPr lang="en-US" dirty="0"/>
              <a:t>monk </a:t>
            </a:r>
            <a:endParaRPr lang="en-US" dirty="0" smtClean="0"/>
          </a:p>
          <a:p>
            <a:r>
              <a:rPr lang="en-US" dirty="0" smtClean="0"/>
              <a:t>described </a:t>
            </a:r>
            <a:r>
              <a:rPr lang="en-US" dirty="0"/>
              <a:t>the patterns of </a:t>
            </a:r>
            <a:r>
              <a:rPr lang="en-US" dirty="0" smtClean="0"/>
              <a:t>inheritance </a:t>
            </a:r>
            <a:endParaRPr lang="en-US" dirty="0"/>
          </a:p>
          <a:p>
            <a:r>
              <a:rPr lang="en-US" dirty="0" smtClean="0"/>
              <a:t>significance </a:t>
            </a:r>
            <a:r>
              <a:rPr lang="en-US" dirty="0"/>
              <a:t>of </a:t>
            </a:r>
            <a:r>
              <a:rPr lang="en-US" dirty="0" smtClean="0"/>
              <a:t>work recognized in 20th century</a:t>
            </a:r>
          </a:p>
          <a:p>
            <a:r>
              <a:rPr lang="en-US" dirty="0" smtClean="0"/>
              <a:t>Didn’t know “Gene”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astromia.com/biografias/fotos/men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590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Artificial Fertilization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4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transferring </a:t>
            </a:r>
            <a:r>
              <a:rPr lang="en-US" sz="3200" dirty="0"/>
              <a:t>pollen </a:t>
            </a:r>
            <a:r>
              <a:rPr lang="en-US" sz="3200" dirty="0" smtClean="0"/>
              <a:t>from </a:t>
            </a:r>
            <a:r>
              <a:rPr lang="en-US" sz="3200" dirty="0"/>
              <a:t>the male part of one flower to the female part of another flower. </a:t>
            </a:r>
            <a:endParaRPr lang="en-US" sz="3200" dirty="0" smtClean="0"/>
          </a:p>
          <a:p>
            <a:r>
              <a:rPr lang="en-US" sz="3200" dirty="0" smtClean="0"/>
              <a:t>seeds will </a:t>
            </a:r>
            <a:r>
              <a:rPr lang="en-US" sz="3200" dirty="0"/>
              <a:t>grow into plants </a:t>
            </a:r>
            <a:r>
              <a:rPr lang="en-US" sz="3200" dirty="0" smtClean="0"/>
              <a:t>with a </a:t>
            </a:r>
            <a:r>
              <a:rPr lang="en-US" sz="3200" dirty="0"/>
              <a:t>desired </a:t>
            </a:r>
            <a:r>
              <a:rPr lang="en-US" sz="3200" dirty="0" smtClean="0"/>
              <a:t>trait</a:t>
            </a:r>
          </a:p>
          <a:p>
            <a:pPr lvl="1"/>
            <a:r>
              <a:rPr lang="en-US" sz="2800" dirty="0" smtClean="0"/>
              <a:t>Example: yellow </a:t>
            </a:r>
            <a:r>
              <a:rPr lang="en-US" sz="2800" dirty="0"/>
              <a:t>flowers. </a:t>
            </a:r>
          </a:p>
          <a:p>
            <a:endParaRPr lang="en-US" dirty="0"/>
          </a:p>
        </p:txBody>
      </p:sp>
      <p:pic>
        <p:nvPicPr>
          <p:cNvPr id="4098" name="Picture 2" descr="http://www.oaklandcemetery.com/wp-content/uploads/2013/10/Crotalaria-spectabilis-Showy-Rattle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6257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744" cy="1143000"/>
          </a:xfrm>
        </p:spPr>
        <p:txBody>
          <a:bodyPr/>
          <a:lstStyle/>
          <a:p>
            <a:r>
              <a:rPr lang="en-US" dirty="0" smtClean="0"/>
              <a:t>Blending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What people thought during Mendel’s time</a:t>
            </a:r>
          </a:p>
          <a:p>
            <a:r>
              <a:rPr lang="en-US" dirty="0"/>
              <a:t>O</a:t>
            </a:r>
            <a:r>
              <a:rPr lang="en-US" dirty="0" smtClean="0"/>
              <a:t>ffspring are </a:t>
            </a:r>
            <a:r>
              <a:rPr lang="en-US" dirty="0"/>
              <a:t>a "mix" of their </a:t>
            </a:r>
            <a:r>
              <a:rPr lang="en-US" dirty="0" smtClean="0"/>
              <a:t>parents 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/>
              <a:t>if a pea plant had one short parent and one tall </a:t>
            </a:r>
            <a:r>
              <a:rPr lang="en-US" dirty="0" smtClean="0"/>
              <a:t>parent</a:t>
            </a:r>
            <a:r>
              <a:rPr lang="en-US" dirty="0"/>
              <a:t>, that pea plant would be of medium height. </a:t>
            </a:r>
            <a:r>
              <a:rPr lang="en-US" dirty="0" smtClean="0"/>
              <a:t>The offspring would </a:t>
            </a:r>
            <a:r>
              <a:rPr lang="en-US" dirty="0"/>
              <a:t>then pass on </a:t>
            </a:r>
            <a:r>
              <a:rPr lang="en-US" dirty="0" smtClean="0"/>
              <a:t>heritable factors for </a:t>
            </a:r>
            <a:r>
              <a:rPr lang="en-US" dirty="0"/>
              <a:t>medium sized offspring. 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457200"/>
            <a:ext cx="8077200" cy="5943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9600" y="685800"/>
            <a:ext cx="7924800" cy="5715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9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Mendel Studied Pea Plants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685907"/>
              </p:ext>
            </p:extLst>
          </p:nvPr>
        </p:nvGraphicFramePr>
        <p:xfrm>
          <a:off x="533400" y="1828800"/>
          <a:ext cx="807720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886"/>
                <a:gridCol w="1153886"/>
                <a:gridCol w="968831"/>
                <a:gridCol w="1524000"/>
                <a:gridCol w="968827"/>
                <a:gridCol w="1153886"/>
                <a:gridCol w="1153886"/>
              </a:tblGrid>
              <a:tr h="1368829">
                <a:tc>
                  <a:txBody>
                    <a:bodyPr/>
                    <a:lstStyle/>
                    <a:p>
                      <a:r>
                        <a:rPr lang="en-US" dirty="0" smtClean="0"/>
                        <a:t>Flower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Flower Position on 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Stem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Pod</a:t>
                      </a:r>
                      <a:r>
                        <a:rPr lang="en-US" baseline="0" dirty="0" smtClean="0"/>
                        <a:t> 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Pod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Seed 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Seed Color</a:t>
                      </a:r>
                      <a:endParaRPr lang="en-US" dirty="0"/>
                    </a:p>
                  </a:txBody>
                  <a:tcPr/>
                </a:tc>
              </a:tr>
              <a:tr h="1368829">
                <a:tc>
                  <a:txBody>
                    <a:bodyPr/>
                    <a:lstStyle/>
                    <a:p>
                      <a:r>
                        <a:rPr lang="en-US" dirty="0" smtClean="0"/>
                        <a:t>Violet-red</a:t>
                      </a:r>
                      <a:r>
                        <a:rPr lang="en-US" baseline="0" dirty="0" smtClean="0"/>
                        <a:t> (Purple)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Inflated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</a:tr>
              <a:tr h="737062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Constricted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Wrinkled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5626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They grow fast!!!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56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7024744" cy="1143000"/>
          </a:xfrm>
        </p:spPr>
        <p:txBody>
          <a:bodyPr/>
          <a:lstStyle/>
          <a:p>
            <a:r>
              <a:rPr lang="en-US" dirty="0" smtClean="0"/>
              <a:t>Experiment #1</a:t>
            </a:r>
            <a:endParaRPr lang="en-US" dirty="0"/>
          </a:p>
        </p:txBody>
      </p:sp>
      <p:pic>
        <p:nvPicPr>
          <p:cNvPr id="5122" name="Picture 2" descr="http://mrjohnston.org/CAHSBiologyConcepts/ck12_8_files/2013080621432953535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867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/>
          <a:lstStyle/>
          <a:p>
            <a:r>
              <a:rPr lang="en-US" dirty="0" smtClean="0"/>
              <a:t>Law of Segregation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/>
          </a:bodyPr>
          <a:lstStyle/>
          <a:p>
            <a:r>
              <a:rPr lang="en-US" dirty="0" smtClean="0"/>
              <a:t>F1-characteristic </a:t>
            </a:r>
            <a:r>
              <a:rPr lang="en-US" dirty="0"/>
              <a:t>disappeared </a:t>
            </a:r>
            <a:endParaRPr lang="en-US" dirty="0" smtClean="0"/>
          </a:p>
          <a:p>
            <a:r>
              <a:rPr lang="en-US" dirty="0" smtClean="0"/>
              <a:t>F2- characteristic showed up again (75%) </a:t>
            </a:r>
          </a:p>
          <a:p>
            <a:endParaRPr lang="en-US" dirty="0"/>
          </a:p>
          <a:p>
            <a:endParaRPr lang="en-US" dirty="0"/>
          </a:p>
          <a:p>
            <a:pPr lvl="1" algn="ctr"/>
            <a:r>
              <a:rPr lang="en-US" sz="2800" b="1" dirty="0" smtClean="0"/>
              <a:t>There are </a:t>
            </a:r>
            <a:r>
              <a:rPr lang="en-US" sz="2800" b="1" dirty="0"/>
              <a:t>two factors </a:t>
            </a:r>
            <a:r>
              <a:rPr lang="en-US" sz="2800" b="1" dirty="0" smtClean="0"/>
              <a:t>controlling </a:t>
            </a:r>
            <a:r>
              <a:rPr lang="en-US" sz="2800" b="1" dirty="0"/>
              <a:t>a given </a:t>
            </a:r>
            <a:r>
              <a:rPr lang="en-US" sz="2800" b="1" dirty="0" smtClean="0"/>
              <a:t>characteristic </a:t>
            </a:r>
          </a:p>
          <a:p>
            <a:pPr lvl="1" algn="ctr"/>
            <a:r>
              <a:rPr lang="en-US" sz="2800" b="1" dirty="0" smtClean="0"/>
              <a:t>One dominates</a:t>
            </a:r>
          </a:p>
          <a:p>
            <a:pPr lvl="1" algn="ctr"/>
            <a:r>
              <a:rPr lang="en-US" sz="2800" b="1" dirty="0" smtClean="0"/>
              <a:t>These </a:t>
            </a:r>
            <a:r>
              <a:rPr lang="en-US" sz="2800" b="1" dirty="0"/>
              <a:t>factors </a:t>
            </a:r>
            <a:r>
              <a:rPr lang="en-US" sz="2800" b="1" dirty="0" smtClean="0"/>
              <a:t>separate </a:t>
            </a:r>
            <a:r>
              <a:rPr lang="en-US" sz="2800" b="1" dirty="0"/>
              <a:t>and go to different </a:t>
            </a:r>
            <a:r>
              <a:rPr lang="en-US" sz="2800" b="1" dirty="0" smtClean="0"/>
              <a:t>gametes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600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4.2 b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researchblogging.org/public/user_images/mendel-cartoon1294819698awzx65vyrlnzcj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4038600" cy="40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4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14581</TotalTime>
  <Words>584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Predict and interpret  patterns of inheritance in sexually  reproducing organisms.  </vt:lpstr>
      <vt:lpstr>Heredity</vt:lpstr>
      <vt:lpstr>Gregor Mendel “Father of Genetics”</vt:lpstr>
      <vt:lpstr>Artificial Fertilization </vt:lpstr>
      <vt:lpstr>Blending Inheritance</vt:lpstr>
      <vt:lpstr>Mendel Studied Pea Plants</vt:lpstr>
      <vt:lpstr>Experiment #1</vt:lpstr>
      <vt:lpstr>Law of Segregation</vt:lpstr>
      <vt:lpstr>4.2 b</vt:lpstr>
      <vt:lpstr>Experiment #2</vt:lpstr>
      <vt:lpstr>PowerPoint Presentation</vt:lpstr>
      <vt:lpstr>Law of Independent Assortment</vt:lpstr>
      <vt:lpstr>Probability</vt:lpstr>
      <vt:lpstr>Linked Genes on Chromosomes</vt:lpstr>
      <vt:lpstr>Punnett Squares</vt:lpstr>
      <vt:lpstr>PowerPoint Presentation</vt:lpstr>
      <vt:lpstr>Genotypes and Phenotypes</vt:lpstr>
      <vt:lpstr>Prediction Offspring Phenotypes</vt:lpstr>
      <vt:lpstr>What are the missing Genotypes?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 and interpret  patterns of inheritance in sexually  reproducing organisms.</dc:title>
  <dc:creator>English</dc:creator>
  <cp:lastModifiedBy>English</cp:lastModifiedBy>
  <cp:revision>23</cp:revision>
  <dcterms:created xsi:type="dcterms:W3CDTF">2014-10-31T18:38:48Z</dcterms:created>
  <dcterms:modified xsi:type="dcterms:W3CDTF">2014-11-10T21:40:06Z</dcterms:modified>
</cp:coreProperties>
</file>