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A3166BA-B59B-4AF7-84EF-4040F3BEFC3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4E91B71-7DEA-4D1A-8863-F2F79F9440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4.1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Reproduction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593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H</a:t>
            </a:r>
            <a:r>
              <a:rPr lang="en-US" sz="2800" dirty="0" smtClean="0">
                <a:solidFill>
                  <a:srgbClr val="FFFF00"/>
                </a:solidFill>
              </a:rPr>
              <a:t>omologous </a:t>
            </a:r>
            <a:r>
              <a:rPr lang="en-US" sz="2800" dirty="0">
                <a:solidFill>
                  <a:srgbClr val="FFFF00"/>
                </a:solidFill>
              </a:rPr>
              <a:t>chromosomes line up in their pairs in the </a:t>
            </a:r>
            <a:r>
              <a:rPr lang="en-US" sz="2800" dirty="0" smtClean="0">
                <a:solidFill>
                  <a:srgbClr val="FFFF00"/>
                </a:solidFill>
              </a:rPr>
              <a:t>middle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Chromosomes (mother’s </a:t>
            </a:r>
            <a:r>
              <a:rPr lang="en-US" sz="2800" dirty="0">
                <a:solidFill>
                  <a:srgbClr val="FFFF00"/>
                </a:solidFill>
              </a:rPr>
              <a:t>or </a:t>
            </a:r>
            <a:r>
              <a:rPr lang="en-US" sz="2800" dirty="0" smtClean="0">
                <a:solidFill>
                  <a:srgbClr val="FFFF00"/>
                </a:solidFill>
              </a:rPr>
              <a:t>father’s) attach </a:t>
            </a:r>
            <a:r>
              <a:rPr lang="en-US" sz="2800" dirty="0">
                <a:solidFill>
                  <a:srgbClr val="FFFF00"/>
                </a:solidFill>
              </a:rPr>
              <a:t>to either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side of the </a:t>
            </a:r>
            <a:r>
              <a:rPr lang="en-US" sz="2800" dirty="0" smtClean="0">
                <a:solidFill>
                  <a:srgbClr val="FFFF00"/>
                </a:solidFill>
              </a:rPr>
              <a:t>spindle randomly</a:t>
            </a:r>
            <a:r>
              <a:rPr lang="en-US" sz="2800" dirty="0" smtClean="0"/>
              <a:t>.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**random alignment- </a:t>
            </a:r>
            <a:r>
              <a:rPr lang="en-US" sz="2800" dirty="0">
                <a:solidFill>
                  <a:srgbClr val="7030A0"/>
                </a:solidFill>
              </a:rPr>
              <a:t>all of the chromosomes from the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mother or father do not end up in the same gamete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endParaRPr lang="en-US" sz="28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8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homologous </a:t>
            </a:r>
            <a:r>
              <a:rPr lang="en-US" sz="4000" dirty="0">
                <a:solidFill>
                  <a:srgbClr val="FFFF00"/>
                </a:solidFill>
              </a:rPr>
              <a:t>chromosomes </a:t>
            </a:r>
            <a:r>
              <a:rPr lang="en-US" sz="4000" dirty="0" smtClean="0">
                <a:solidFill>
                  <a:srgbClr val="FFFF00"/>
                </a:solidFill>
              </a:rPr>
              <a:t>separate </a:t>
            </a:r>
            <a:r>
              <a:rPr lang="en-US" sz="4000" dirty="0">
                <a:solidFill>
                  <a:srgbClr val="FFFF00"/>
                </a:solidFill>
              </a:rPr>
              <a:t>as the spindle </a:t>
            </a:r>
            <a:r>
              <a:rPr lang="en-US" sz="4000" dirty="0" smtClean="0">
                <a:solidFill>
                  <a:srgbClr val="FFFF00"/>
                </a:solidFill>
              </a:rPr>
              <a:t>shortens, they move to opposite </a:t>
            </a:r>
            <a:r>
              <a:rPr lang="en-US" sz="4000" dirty="0">
                <a:solidFill>
                  <a:srgbClr val="FFFF00"/>
                </a:solidFill>
              </a:rPr>
              <a:t>sides of the cell.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4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spindle </a:t>
            </a:r>
            <a:r>
              <a:rPr lang="en-US" sz="3600" dirty="0">
                <a:solidFill>
                  <a:srgbClr val="FFFF00"/>
                </a:solidFill>
              </a:rPr>
              <a:t>fibers </a:t>
            </a:r>
            <a:r>
              <a:rPr lang="en-US" sz="3600" dirty="0" smtClean="0">
                <a:solidFill>
                  <a:srgbClr val="FFFF00"/>
                </a:solidFill>
              </a:rPr>
              <a:t>dissolve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After cytokinesis there are 2 haploid cells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6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50"/>
                </a:solidFill>
              </a:rPr>
              <a:t>sister </a:t>
            </a:r>
            <a:r>
              <a:rPr lang="en-US" sz="3600" dirty="0">
                <a:solidFill>
                  <a:srgbClr val="00B050"/>
                </a:solidFill>
              </a:rPr>
              <a:t>chromatids are separated </a:t>
            </a:r>
            <a:r>
              <a:rPr lang="en-US" sz="3600" dirty="0" smtClean="0">
                <a:solidFill>
                  <a:srgbClr val="00B050"/>
                </a:solidFill>
              </a:rPr>
              <a:t>(gametes </a:t>
            </a:r>
            <a:r>
              <a:rPr lang="en-US" sz="3600" dirty="0">
                <a:solidFill>
                  <a:srgbClr val="00B050"/>
                </a:solidFill>
              </a:rPr>
              <a:t>are </a:t>
            </a:r>
            <a:r>
              <a:rPr lang="en-US" sz="3600" dirty="0" smtClean="0">
                <a:solidFill>
                  <a:srgbClr val="00B050"/>
                </a:solidFill>
              </a:rPr>
              <a:t>generated)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50"/>
                </a:solidFill>
              </a:rPr>
              <a:t>results </a:t>
            </a:r>
            <a:r>
              <a:rPr lang="en-US" sz="3600" dirty="0">
                <a:solidFill>
                  <a:srgbClr val="00B050"/>
                </a:solidFill>
              </a:rPr>
              <a:t>in four genetically unique haploid gamete </a:t>
            </a:r>
            <a:r>
              <a:rPr lang="en-US" sz="3600" dirty="0" smtClean="0">
                <a:solidFill>
                  <a:srgbClr val="00B050"/>
                </a:solidFill>
              </a:rPr>
              <a:t>cells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89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Prophase II: The chromosomes condense.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Metaphase </a:t>
            </a:r>
            <a:r>
              <a:rPr lang="en-US" sz="2400" dirty="0">
                <a:solidFill>
                  <a:srgbClr val="FFFF00"/>
                </a:solidFill>
              </a:rPr>
              <a:t>II: The chromosomes line up one on top of each other along the </a:t>
            </a:r>
            <a:r>
              <a:rPr lang="en-US" sz="2400" dirty="0" smtClean="0">
                <a:solidFill>
                  <a:srgbClr val="FFFF00"/>
                </a:solidFill>
              </a:rPr>
              <a:t>middle, spindle </a:t>
            </a:r>
            <a:r>
              <a:rPr lang="en-US" sz="2400" dirty="0">
                <a:solidFill>
                  <a:srgbClr val="FFFF00"/>
                </a:solidFill>
              </a:rPr>
              <a:t>is attached to the centromere of each </a:t>
            </a:r>
            <a:r>
              <a:rPr lang="en-US" sz="2400" dirty="0" smtClean="0">
                <a:solidFill>
                  <a:srgbClr val="FFFF00"/>
                </a:solidFill>
              </a:rPr>
              <a:t>chromosome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Anaphase </a:t>
            </a:r>
            <a:r>
              <a:rPr lang="en-US" sz="2400" dirty="0">
                <a:solidFill>
                  <a:srgbClr val="7030A0"/>
                </a:solidFill>
              </a:rPr>
              <a:t>II: The sister chromatids separate as the spindle shortens and move to </a:t>
            </a:r>
            <a:r>
              <a:rPr lang="en-US" sz="2400" dirty="0" smtClean="0">
                <a:solidFill>
                  <a:srgbClr val="7030A0"/>
                </a:solidFill>
              </a:rPr>
              <a:t>opposite </a:t>
            </a:r>
            <a:r>
              <a:rPr lang="en-US" sz="2400" dirty="0">
                <a:solidFill>
                  <a:srgbClr val="7030A0"/>
                </a:solidFill>
              </a:rPr>
              <a:t>ends of the cell.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Telophase </a:t>
            </a:r>
            <a:r>
              <a:rPr lang="en-US" sz="2400" dirty="0">
                <a:solidFill>
                  <a:srgbClr val="FF0000"/>
                </a:solidFill>
              </a:rPr>
              <a:t>II: A nuclear envelope forms around the chromosomes in all four cells.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CYTOKINESIS- 4 haploid, unique daughter cells 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Sexual </a:t>
            </a:r>
            <a:r>
              <a:rPr lang="en-US" sz="2800" dirty="0"/>
              <a:t>reproduction </a:t>
            </a:r>
            <a:r>
              <a:rPr lang="en-US" dirty="0" smtClean="0"/>
              <a:t>just </a:t>
            </a:r>
            <a:r>
              <a:rPr lang="en-US" dirty="0"/>
              <a:t>means combining genetic material from two </a:t>
            </a:r>
            <a:r>
              <a:rPr lang="en-US" dirty="0" smtClean="0"/>
              <a:t>parents.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Asexual </a:t>
            </a:r>
            <a:r>
              <a:rPr lang="en-US" sz="2800" dirty="0"/>
              <a:t>reproduction </a:t>
            </a:r>
            <a:r>
              <a:rPr lang="en-US" dirty="0" smtClean="0"/>
              <a:t>produces offspring </a:t>
            </a:r>
            <a:r>
              <a:rPr lang="en-US" dirty="0"/>
              <a:t>genetically identical to the one parent.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parent or 2?</a:t>
            </a:r>
            <a:endParaRPr lang="en-US" sz="2800" dirty="0"/>
          </a:p>
        </p:txBody>
      </p:sp>
      <p:pic>
        <p:nvPicPr>
          <p:cNvPr id="1026" name="Picture 2" descr="http://img2.wikia.nocookie.net/__cb20120923220746/theoffice/images/6/6c/The_Office_Free_Family_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4616450" cy="259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94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/>
              <a:t>parent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offspring </a:t>
            </a:r>
            <a:r>
              <a:rPr lang="en-US" dirty="0"/>
              <a:t>that are genetically identical to each other and to the </a:t>
            </a:r>
            <a:r>
              <a:rPr lang="en-US" dirty="0" smtClean="0"/>
              <a:t>parent (clones)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Prokaryotes </a:t>
            </a:r>
            <a:r>
              <a:rPr lang="en-US" dirty="0"/>
              <a:t>and some eukaryotes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Examples: binary </a:t>
            </a:r>
            <a:r>
              <a:rPr lang="en-US" dirty="0"/>
              <a:t>fission, </a:t>
            </a:r>
          </a:p>
          <a:p>
            <a:r>
              <a:rPr lang="en-US" dirty="0"/>
              <a:t>fragmentation, and budding.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pic>
        <p:nvPicPr>
          <p:cNvPr id="2050" name="Picture 2" descr="https://dr282zn36sxxg.cloudfront.net/datastreams/f-d%3A28a097cbc23856c1b75a895dc81dd5a4e550345ebb2a98351204de20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786963" cy="217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8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525780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/>
              <a:t>parents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offspring </a:t>
            </a:r>
            <a:r>
              <a:rPr lang="en-US" dirty="0"/>
              <a:t>that are a genetic combination of the </a:t>
            </a:r>
            <a:r>
              <a:rPr lang="en-US" dirty="0" smtClean="0"/>
              <a:t>parents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produces </a:t>
            </a:r>
            <a:r>
              <a:rPr lang="en-US" dirty="0"/>
              <a:t>reproductive </a:t>
            </a:r>
            <a:r>
              <a:rPr lang="en-US" dirty="0" smtClean="0"/>
              <a:t>cells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gametes- sperm, egg, pollen, ovules</a:t>
            </a:r>
            <a:r>
              <a:rPr lang="en-US" b="1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Gametes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haploid cells (n) (half the # of chromosomes)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Produced by meiosis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Fertilization- 2 gametes unite and make a </a:t>
            </a:r>
            <a:r>
              <a:rPr lang="en-US" dirty="0" smtClean="0">
                <a:solidFill>
                  <a:srgbClr val="00B0F0"/>
                </a:solidFill>
              </a:rPr>
              <a:t>zygote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Zygote-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</a:rPr>
              <a:t>diploid cell (2n)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(twice the # of chromosomes of a gamete) 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</a:rPr>
              <a:t>Human Gamete- 23 Chromosomes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Human Zygote- 46 Chromosomes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6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pic>
        <p:nvPicPr>
          <p:cNvPr id="3074" name="Picture 2" descr="https://edc2.healthtap.com/ht-staging/user_answer/reference_image/8093/large/Zygote.jpeg?1386670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8068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4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3471682"/>
              </p:ext>
            </p:extLst>
          </p:nvPr>
        </p:nvGraphicFramePr>
        <p:xfrm>
          <a:off x="381000" y="16764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2928">
                <a:tc>
                  <a:txBody>
                    <a:bodyPr/>
                    <a:lstStyle/>
                    <a:p>
                      <a:r>
                        <a:rPr lang="en-US" dirty="0" smtClean="0"/>
                        <a:t>Asexual Reproduction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 Reproduction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Single individual is the sole parent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parents give rise to offspring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9503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parent passes on all its genes </a:t>
                      </a:r>
                    </a:p>
                    <a:p>
                      <a:r>
                        <a:rPr lang="en-US" dirty="0" smtClean="0"/>
                        <a:t>to its offspring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person passes on half its genes, to its </a:t>
                      </a:r>
                    </a:p>
                    <a:p>
                      <a:r>
                        <a:rPr lang="en-US" dirty="0" smtClean="0"/>
                        <a:t>offspring.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Offspring are genetically identical to </a:t>
                      </a:r>
                    </a:p>
                    <a:p>
                      <a:r>
                        <a:rPr lang="en-US" dirty="0" smtClean="0"/>
                        <a:t>the parent.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Offspring have a unique combination of 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genes inherited from both parents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Genetically identical individual. </a:t>
                      </a:r>
                    </a:p>
                    <a:p>
                      <a:r>
                        <a:rPr lang="en-US" dirty="0" smtClean="0"/>
                        <a:t>Genetic differences only occur as a </a:t>
                      </a:r>
                    </a:p>
                    <a:p>
                      <a:r>
                        <a:rPr lang="en-US" dirty="0" smtClean="0"/>
                        <a:t>result of mutations, which is a change </a:t>
                      </a:r>
                    </a:p>
                    <a:p>
                      <a:r>
                        <a:rPr lang="en-US" dirty="0" smtClean="0"/>
                        <a:t>in DNA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Results in greater genetic variation; offspring 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vary genetically from their siblings and 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parents. </a:t>
                      </a:r>
                    </a:p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867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Reproduction is quick.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Reproduction is time consuming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Advantages are in </a:t>
            </a:r>
            <a:r>
              <a:rPr lang="en-US" sz="2800" b="1" dirty="0" smtClean="0">
                <a:solidFill>
                  <a:srgbClr val="C00000"/>
                </a:solidFill>
              </a:rPr>
              <a:t>red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5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81400" y="2020824"/>
            <a:ext cx="5105400" cy="407517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very similar, not identical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separated </a:t>
            </a:r>
            <a:r>
              <a:rPr lang="en-US" sz="3200" dirty="0"/>
              <a:t>when gametes are </a:t>
            </a:r>
            <a:r>
              <a:rPr lang="en-US" sz="3200" dirty="0" smtClean="0"/>
              <a:t>formed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gametes </a:t>
            </a:r>
            <a:r>
              <a:rPr lang="en-US" sz="3200" dirty="0"/>
              <a:t>have only 23 </a:t>
            </a:r>
          </a:p>
          <a:p>
            <a:r>
              <a:rPr lang="en-US" sz="3200" dirty="0"/>
              <a:t>chromosomes, not 23 pairs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</a:t>
            </a:r>
            <a:endParaRPr lang="en-US" dirty="0"/>
          </a:p>
        </p:txBody>
      </p:sp>
      <p:pic>
        <p:nvPicPr>
          <p:cNvPr id="4098" name="Picture 2" descr="http://t3.gstatic.com/images?q=tbn:ANd9GcRMuWMOlnjHudilyw7wLoimBEMdaorhs4B2JK0eoBP1BzxYW1AO:cmapspublic3.ihmc.us/servlet/SBReadResourceServlet%3Frid%3D1176137476187_1206785462_126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244365"/>
            <a:ext cx="3429000" cy="407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6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genetic </a:t>
            </a:r>
            <a:r>
              <a:rPr lang="en-US" sz="3600" dirty="0"/>
              <a:t>variation 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Meiosis</a:t>
            </a:r>
            <a:endParaRPr lang="en-US" dirty="0"/>
          </a:p>
        </p:txBody>
      </p:sp>
      <p:pic>
        <p:nvPicPr>
          <p:cNvPr id="5122" name="Picture 2" descr="http://www.bio.georgiasouthern.edu/bio-home/harvey/lect/images/divers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783491" cy="383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47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76097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dobe Fan Heiti Std B" pitchFamily="34" charset="-128"/>
                <a:ea typeface="Adobe Fan Heiti Std B" pitchFamily="34" charset="-128"/>
              </a:rPr>
              <a:t>Where genetic variation is introduced</a:t>
            </a:r>
            <a:endParaRPr lang="en-US" sz="2800" dirty="0">
              <a:solidFill>
                <a:srgbClr val="00B050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pairs of homologous chromosomes are separated from each </a:t>
            </a:r>
            <a:r>
              <a:rPr lang="en-US" sz="2800" dirty="0" smtClean="0"/>
              <a:t>other</a:t>
            </a:r>
            <a:r>
              <a:rPr lang="en-US" sz="2800" dirty="0"/>
              <a:t>.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Prophase1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FF00"/>
                </a:solidFill>
              </a:rPr>
              <a:t>homologous </a:t>
            </a:r>
            <a:r>
              <a:rPr lang="en-US" sz="2800" dirty="0">
                <a:solidFill>
                  <a:srgbClr val="FFFF00"/>
                </a:solidFill>
              </a:rPr>
              <a:t>chromosomes line up together.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FF00"/>
                </a:solidFill>
              </a:rPr>
              <a:t>Crossing Over (exchange </a:t>
            </a:r>
            <a:r>
              <a:rPr lang="en-US" sz="2400" dirty="0">
                <a:solidFill>
                  <a:srgbClr val="FFFF00"/>
                </a:solidFill>
              </a:rPr>
              <a:t>of DNA between homologous </a:t>
            </a:r>
            <a:r>
              <a:rPr lang="en-US" sz="2400" dirty="0" smtClean="0">
                <a:solidFill>
                  <a:srgbClr val="FFFF00"/>
                </a:solidFill>
              </a:rPr>
              <a:t>chromosomes making new allele combinations)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**Allele-gene </a:t>
            </a:r>
            <a:r>
              <a:rPr lang="en-US" sz="2000" dirty="0">
                <a:solidFill>
                  <a:srgbClr val="7030A0"/>
                </a:solidFill>
              </a:rPr>
              <a:t>that codes for </a:t>
            </a:r>
            <a:r>
              <a:rPr lang="en-US" sz="2000" dirty="0" smtClean="0">
                <a:solidFill>
                  <a:srgbClr val="7030A0"/>
                </a:solidFill>
              </a:rPr>
              <a:t>different </a:t>
            </a:r>
            <a:r>
              <a:rPr lang="en-US" sz="2000" dirty="0">
                <a:solidFill>
                  <a:srgbClr val="7030A0"/>
                </a:solidFill>
              </a:rPr>
              <a:t>variations of the same </a:t>
            </a:r>
            <a:r>
              <a:rPr lang="en-US" sz="2000" dirty="0" smtClean="0">
                <a:solidFill>
                  <a:srgbClr val="7030A0"/>
                </a:solidFill>
              </a:rPr>
              <a:t>trait</a:t>
            </a:r>
            <a:endParaRPr lang="en-US" sz="20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FFFF00"/>
                </a:solidFill>
              </a:rPr>
              <a:t>spindle fibers </a:t>
            </a:r>
            <a:r>
              <a:rPr lang="en-US" sz="2400" dirty="0" smtClean="0">
                <a:solidFill>
                  <a:srgbClr val="FFFF00"/>
                </a:solidFill>
              </a:rPr>
              <a:t>form, chromosomes </a:t>
            </a:r>
            <a:r>
              <a:rPr lang="en-US" sz="2400" dirty="0">
                <a:solidFill>
                  <a:srgbClr val="FFFF00"/>
                </a:solidFill>
              </a:rPr>
              <a:t>condense </a:t>
            </a:r>
            <a:r>
              <a:rPr lang="en-US" sz="2400" dirty="0" smtClean="0">
                <a:solidFill>
                  <a:srgbClr val="FFFF00"/>
                </a:solidFill>
              </a:rPr>
              <a:t>and coil </a:t>
            </a:r>
            <a:r>
              <a:rPr lang="en-US" sz="2400" dirty="0">
                <a:solidFill>
                  <a:srgbClr val="FFFF00"/>
                </a:solidFill>
              </a:rPr>
              <a:t>up </a:t>
            </a:r>
            <a:r>
              <a:rPr lang="en-US" sz="2400" dirty="0" smtClean="0">
                <a:solidFill>
                  <a:srgbClr val="FFFF00"/>
                </a:solidFill>
              </a:rPr>
              <a:t>tightly, nuclear </a:t>
            </a:r>
            <a:r>
              <a:rPr lang="en-US" sz="2400" dirty="0">
                <a:solidFill>
                  <a:srgbClr val="FFFF00"/>
                </a:solidFill>
              </a:rPr>
              <a:t>envelope disappears.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6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2904</TotalTime>
  <Words>515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BlackTie</vt:lpstr>
      <vt:lpstr>Reproduction</vt:lpstr>
      <vt:lpstr>1 parent or 2?</vt:lpstr>
      <vt:lpstr>Asexual Reproduction</vt:lpstr>
      <vt:lpstr>sexual Reproduction</vt:lpstr>
      <vt:lpstr>Sexual Reproduction</vt:lpstr>
      <vt:lpstr>Advantages/Disadvantages</vt:lpstr>
      <vt:lpstr>Homologous Chromosomes</vt:lpstr>
      <vt:lpstr>Purpose of Meiosis</vt:lpstr>
      <vt:lpstr>Meiosis 1</vt:lpstr>
      <vt:lpstr>Metaphase 1</vt:lpstr>
      <vt:lpstr>Anaphase 1</vt:lpstr>
      <vt:lpstr>Telophase</vt:lpstr>
      <vt:lpstr>Meiosis 2</vt:lpstr>
      <vt:lpstr>Meiosis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</dc:title>
  <dc:creator>English</dc:creator>
  <cp:lastModifiedBy>English</cp:lastModifiedBy>
  <cp:revision>13</cp:revision>
  <dcterms:created xsi:type="dcterms:W3CDTF">2014-10-20T18:41:42Z</dcterms:created>
  <dcterms:modified xsi:type="dcterms:W3CDTF">2014-10-22T19:05:54Z</dcterms:modified>
</cp:coreProperties>
</file>